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54352e8e61e4808" /><Relationship Type="http://schemas.openxmlformats.org/officeDocument/2006/relationships/extended-properties" Target="/docProps/app.xml" Id="R16b23a9b64004985" /><Relationship Type="http://schemas.openxmlformats.org/officeDocument/2006/relationships/officeDocument" Target="/ppt/presentation.xml" Id="Rb1bbd1b8ede04da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573b277518340c4"/>
  </p:sldMasterIdLst>
  <p:notesMasterIdLst>
    <p:notesMasterId xmlns:r="http://schemas.openxmlformats.org/officeDocument/2006/relationships" r:id="R8632c03ea9224b44"/>
  </p:notesMasterIdLst>
  <p:sldIdLst>
    <p:sldId xmlns:r="http://schemas.openxmlformats.org/officeDocument/2006/relationships" id="256" r:id="Rf2bb30117f2a4fa4"/>
    <p:sldId xmlns:r="http://schemas.openxmlformats.org/officeDocument/2006/relationships" id="257" r:id="Ra660c1a6441c4b4e"/>
    <p:sldId xmlns:r="http://schemas.openxmlformats.org/officeDocument/2006/relationships" id="258" r:id="Rcde0edce53404e3b"/>
    <p:sldId xmlns:r="http://schemas.openxmlformats.org/officeDocument/2006/relationships" id="259" r:id="R9986ba021bdd4b6a"/>
    <p:sldId xmlns:r="http://schemas.openxmlformats.org/officeDocument/2006/relationships" id="260" r:id="Reb44cb8d7f1f43c1"/>
    <p:sldId xmlns:r="http://schemas.openxmlformats.org/officeDocument/2006/relationships" id="261" r:id="Rb2421851830b473d"/>
    <p:sldId xmlns:r="http://schemas.openxmlformats.org/officeDocument/2006/relationships" id="262" r:id="Rab17c930d8b44ef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4998fb31e944db1" /><Relationship Type="http://schemas.openxmlformats.org/officeDocument/2006/relationships/slideMaster" Target="/ppt/slideMasters/slideMaster1.xml" Id="R8573b277518340c4" /><Relationship Type="http://schemas.openxmlformats.org/officeDocument/2006/relationships/notesMaster" Target="/ppt/notesMasters/notesMaster1.xml" Id="R8632c03ea9224b44" /><Relationship Type="http://schemas.openxmlformats.org/officeDocument/2006/relationships/presProps" Target="/ppt/presProps.xml" Id="R4b18454e8b3846f3" /><Relationship Type="http://schemas.openxmlformats.org/officeDocument/2006/relationships/tableStyles" Target="/ppt/tableStyles.xml" Id="Rf4d378c5e8ff4537" /><Relationship Type="http://schemas.openxmlformats.org/officeDocument/2006/relationships/slide" Target="/ppt/slides/slide1.xml" Id="Rf2bb30117f2a4fa4" /><Relationship Type="http://schemas.openxmlformats.org/officeDocument/2006/relationships/slide" Target="/ppt/slides/slide2.xml" Id="Ra660c1a6441c4b4e" /><Relationship Type="http://schemas.openxmlformats.org/officeDocument/2006/relationships/slide" Target="/ppt/slides/slide3.xml" Id="Rcde0edce53404e3b" /><Relationship Type="http://schemas.openxmlformats.org/officeDocument/2006/relationships/slide" Target="/ppt/slides/slide4.xml" Id="R9986ba021bdd4b6a" /><Relationship Type="http://schemas.openxmlformats.org/officeDocument/2006/relationships/slide" Target="/ppt/slides/slide5.xml" Id="Reb44cb8d7f1f43c1" /><Relationship Type="http://schemas.openxmlformats.org/officeDocument/2006/relationships/slide" Target="/ppt/slides/slide6.xml" Id="Rb2421851830b473d" /><Relationship Type="http://schemas.openxmlformats.org/officeDocument/2006/relationships/slide" Target="/ppt/slides/slide7.xml" Id="Rab17c930d8b44ef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3bfcc94bd15490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d21ee87eceb491e" /><Relationship Type="http://schemas.openxmlformats.org/officeDocument/2006/relationships/notesMaster" Target="/ppt/notesMasters/notesMaster1.xml" Id="R74554f2b0bd64c3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daec446fd394ece" /><Relationship Type="http://schemas.openxmlformats.org/officeDocument/2006/relationships/notesMaster" Target="/ppt/notesMasters/notesMaster1.xml" Id="Ra886857180db460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c1507aefc26498c" /><Relationship Type="http://schemas.openxmlformats.org/officeDocument/2006/relationships/notesMaster" Target="/ppt/notesMasters/notesMaster1.xml" Id="Rbbe2dbe6169d48b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5ffcf1c9d3c4a3f" /><Relationship Type="http://schemas.openxmlformats.org/officeDocument/2006/relationships/notesMaster" Target="/ppt/notesMasters/notesMaster1.xml" Id="R625cfafb20a94ef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3271914de654780" /><Relationship Type="http://schemas.openxmlformats.org/officeDocument/2006/relationships/notesMaster" Target="/ppt/notesMasters/notesMaster1.xml" Id="Rd97a86bada1b4e1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fce80c72b494e09" /><Relationship Type="http://schemas.openxmlformats.org/officeDocument/2006/relationships/notesMaster" Target="/ppt/notesMasters/notesMaster1.xml" Id="Rede953fba16d454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fc3b86e06674eca" /><Relationship Type="http://schemas.openxmlformats.org/officeDocument/2006/relationships/notesMaster" Target="/ppt/notesMasters/notesMaster1.xml" Id="R18711725f95f4d9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开场：全部数字只来自核实事实源。</a:t>
            </a:r>
          </a:p>
          <a:p xmlns:a="http://schemas.openxmlformats.org/drawingml/2006/main">
            <a:r>
              <a:t>FACT_SHA256: a5dba43feed50ca9f411d254fa5c49443753f5d63f67fed8a6ee9df2df40c02b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docs/research/2026-08-17-CONTENT-003-example-fact-source.md（核实于 2026-08-17）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强调 30 行中只有 29 个唯一 run_id。</a:t>
            </a:r>
          </a:p>
          <a:p xmlns:a="http://schemas.openxmlformats.org/drawingml/2006/main">
            <a:r>
              <a:t>FACT_SHA256: a5dba43feed50ca9f411d254fa5c49443753f5d63f67fed8a6ee9df2df40c02b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docs/research/2026-08-17-CONTENT-003-example-fact-source.md（核实于 2026-08-17）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说明核实文档先于派生成品定稿。</a:t>
            </a:r>
          </a:p>
          <a:p xmlns:a="http://schemas.openxmlformats.org/drawingml/2006/main">
            <a:r>
              <a:t>FACT_SHA256: a5dba43feed50ca9f411d254fa5c49443753f5d63f67fed8a6ee9df2df40c02b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docs/research/2026-08-17-CONTENT-003-example-fact-source.md（核实于 2026-08-17）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先讲质量问题，再讲候选。</a:t>
            </a:r>
          </a:p>
          <a:p xmlns:a="http://schemas.openxmlformats.org/drawingml/2006/main">
            <a:r>
              <a:t>FACT_SHA256: a5dba43feed50ca9f411d254fa5c49443753f5d63f67fed8a6ee9df2df40c02b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docs/research/2026-08-17-CONTENT-003-example-fact-source.md（核实于 2026-08-17）</a:t>
            </a:r>
          </a:p>
          <a:p xmlns:a="http://schemas.openxmlformats.org/drawingml/2006/main">
            <a:r>
              <a:t>- public/downloads/ai-agent-work-practice/simulation-results.csv</a:t>
            </a:r>
          </a:p>
          <a:p xmlns:a="http://schemas.openxmlformats.org/drawingml/2006/main">
            <a:r>
              <a:t>- public/downloads/ai-agent-work-practice/simulation.log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区分工程越线和统计型候选。</a:t>
            </a:r>
          </a:p>
          <a:p xmlns:a="http://schemas.openxmlformats.org/drawingml/2006/main">
            <a:r>
              <a:t>FACT_SHA256: a5dba43feed50ca9f411d254fa5c49443753f5d63f67fed8a6ee9df2df40c02b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docs/research/2026-08-17-CONTENT-003-example-fact-source.md（核实于 2026-08-17）</a:t>
            </a:r>
          </a:p>
          <a:p xmlns:a="http://schemas.openxmlformats.org/drawingml/2006/main">
            <a:r>
              <a:t>- public/downloads/ai-agent-work-practice/simulation-results.csv</a:t>
            </a:r>
          </a:p>
          <a:p xmlns:a="http://schemas.openxmlformats.org/drawingml/2006/main">
            <a:r>
              <a:t>- public/downloads/ai-agent-work-practice/simulation.log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区分工程越线、统计型候选和缺失值。</a:t>
            </a:r>
          </a:p>
          <a:p xmlns:a="http://schemas.openxmlformats.org/drawingml/2006/main">
            <a:r>
              <a:t>FACT_SHA256: a5dba43feed50ca9f411d254fa5c49443753f5d63f67fed8a6ee9df2df40c02b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docs/research/2026-08-17-CONTENT-003-example-fact-source.md（核实于 2026-08-17）</a:t>
            </a:r>
          </a:p>
          <a:p xmlns:a="http://schemas.openxmlformats.org/drawingml/2006/main">
            <a:r>
              <a:t>- public/downloads/ai-agent-work-practice/simulation-results.csv</a:t>
            </a:r>
          </a:p>
          <a:p xmlns:a="http://schemas.openxmlformats.org/drawingml/2006/main">
            <a:r>
              <a:t>- public/downloads/ai-agent-work-practice/simulation.log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收束到三个有日期的下一步。</a:t>
            </a:r>
          </a:p>
          <a:p xmlns:a="http://schemas.openxmlformats.org/drawingml/2006/main">
            <a:r>
              <a:t>FACT_SHA256: a5dba43feed50ca9f411d254fa5c49443753f5d63f67fed8a6ee9df2df40c02b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docs/research/2026-08-17-CONTENT-003-example-fact-source.md（核实于 2026-08-17）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a29142df9b4495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e55bdfea2be4dfa" /><Relationship Type="http://schemas.openxmlformats.org/officeDocument/2006/relationships/slideLayout" Target="/ppt/slideLayouts/slideLayout1.xml" Id="R64e49e36927a4e2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4e49e36927a4e2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4c7e2d39344228" /><Relationship Type="http://schemas.openxmlformats.org/officeDocument/2006/relationships/notesSlide" Target="/ppt/notesSlides/notesSlide1.xml" Id="R30234caa04a346c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9799362be74ea3" /><Relationship Type="http://schemas.openxmlformats.org/officeDocument/2006/relationships/notesSlide" Target="/ppt/notesSlides/notesSlide2.xml" Id="R52c61f05013b49c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1e417262a74858" /><Relationship Type="http://schemas.openxmlformats.org/officeDocument/2006/relationships/notesSlide" Target="/ppt/notesSlides/notesSlide3.xml" Id="Rf3cae2e8d5f841b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cf1ef3b8af401d" /><Relationship Type="http://schemas.openxmlformats.org/officeDocument/2006/relationships/notesSlide" Target="/ppt/notesSlides/notesSlide4.xml" Id="R60a77f45cd894b1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4009a632b34fa9" /><Relationship Type="http://schemas.openxmlformats.org/officeDocument/2006/relationships/notesSlide" Target="/ppt/notesSlides/notesSlide5.xml" Id="R85f44b43df0646c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088e07bb0d4ef4" /><Relationship Type="http://schemas.openxmlformats.org/officeDocument/2006/relationships/notesSlide" Target="/ppt/notesSlides/notesSlide6.xml" Id="R6a3423bb7ea545f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1f6320c23c47dd" /><Relationship Type="http://schemas.openxmlformats.org/officeDocument/2006/relationships/notesSlide" Target="/ppt/notesSlides/notesSlide7.xml" Id="R886005f959ec477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666167-ACC4-4E7D-B8B5-AE9284095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00050"/>
            <a:ext cx="438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虚构练习汇报 · 5 分钟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6BA162-F49B-446F-AE68-95969F73F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714500"/>
            <a:ext cx="9906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灯塔资料整理试验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3422AD-9453-4CBD-8A48-CA522F592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067050"/>
            <a:ext cx="9144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从零散材料到同源文档、可编辑 PPTX 与离线 HTML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4BA9E9-A447-49D3-ADD9-A591C2F4B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619625"/>
            <a:ext cx="5048250" cy="933450"/>
          </a:xfrm>
          <a:prstGeom xmlns:a="http://schemas.openxmlformats.org/drawingml/2006/main" prst="roundRect">
            <a:avLst>
              <a:gd name="adj" fmla="val 12245"/>
            </a:avLst>
          </a:prstGeom>
          <a:solidFill xmlns:a="http://schemas.openxmlformats.org/drawingml/2006/main">
            <a:srgbClr val="EAF1FF"/>
          </a:solidFill>
          <a:ln xmlns:a="http://schemas.openxmlformats.org/drawingml/2006/main" w="9525">
            <a:solidFill>
              <a:srgbClr val="EAF1F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693EF8-2898-4217-806C-89A98254D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96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2026-08-10 至 2026-08-14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609F45-3F51-4ADB-BBED-A2081B2A2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006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事实源核实日期：2026-08-17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0DFA69-BBE8-46FA-AC3F-3CFE586A1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400050"/>
            <a:ext cx="102870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 w="9525">
            <a:solidFill>
              <a:srgbClr val="2563EB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551C48-09FC-40B1-8890-032E04EA5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666750"/>
            <a:ext cx="723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同源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51AD92-7E03-42D0-8CA9-30985DD18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9525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全部内容均为虚构练习数据</a:t>
            </a:r>
          </a:p>
        </p:txBody>
      </p:sp>
    </p:spTree>
    <p:extLst>
      <p:ext uri="{BB962C8B-B14F-4D97-AF65-F5344CB8AC3E}">
        <p14:creationId xmlns:p14="http://schemas.microsoft.com/office/powerpoint/2010/main" val="31601608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5C3819-5FF9-430F-A0B6-1AA391719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0480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RESULTS · 02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DA64BA-6AEC-4080-A699-F2F3074DD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8650"/>
            <a:ext cx="10763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一屏看懂本周结果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A3506B-AA57-46B2-A464-C9F28CD0A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200150"/>
            <a:ext cx="1047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四个数字覆盖材料、时间、交付物和工程输入；每个数字均可回溯。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BA0FC7-6967-40BA-A1CA-4FF8851B3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866900"/>
            <a:ext cx="5534025" cy="1790700"/>
          </a:xfrm>
          <a:prstGeom xmlns:a="http://schemas.openxmlformats.org/drawingml/2006/main" prst="roundRect">
            <a:avLst>
              <a:gd name="adj" fmla="val 6383"/>
            </a:avLst>
          </a:prstGeom>
          <a:solidFill xmlns:a="http://schemas.openxmlformats.org/drawingml/2006/main">
            <a:srgbClr val="F3F4F6"/>
          </a:solidFill>
          <a:ln xmlns:a="http://schemas.openxmlformats.org/drawingml/2006/main" w="9525">
            <a:solidFill>
              <a:srgbClr val="F3F4F6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A2AF27-A309-403B-903A-283E715E4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输入材料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732CEB-6F84-4FCC-80EF-E57F75144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257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18 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E349BD-4CFD-4AFD-9E27-E158A0AD6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28950"/>
            <a:ext cx="485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已分类 16 份（89%），2 份缺少责任角色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7B7C53-AF55-4686-9ED4-006027186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1866900"/>
            <a:ext cx="5534025" cy="1790700"/>
          </a:xfrm>
          <a:prstGeom xmlns:a="http://schemas.openxmlformats.org/drawingml/2006/main" prst="roundRect">
            <a:avLst>
              <a:gd name="adj" fmla="val 6383"/>
            </a:avLst>
          </a:prstGeom>
          <a:solidFill xmlns:a="http://schemas.openxmlformats.org/drawingml/2006/main">
            <a:srgbClr val="EAF1FF"/>
          </a:solidFill>
          <a:ln xmlns:a="http://schemas.openxmlformats.org/drawingml/2006/main" w="9525">
            <a:solidFill>
              <a:srgbClr val="EAF1F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50AB68-F0A0-4A7B-89AA-048E006FC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209550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周报准备时间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DEC87B-E3BE-4B5E-A50E-5190D8BDB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2438400"/>
            <a:ext cx="257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28 分钟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62C2C6-08EF-4146-9489-22DA2580A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3028950"/>
            <a:ext cx="485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基线 95 分钟，约减少 71%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EC1CB7-2640-4CED-B4EC-54C1E6336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095750"/>
            <a:ext cx="5534025" cy="1790700"/>
          </a:xfrm>
          <a:prstGeom xmlns:a="http://schemas.openxmlformats.org/drawingml/2006/main" prst="roundRect">
            <a:avLst>
              <a:gd name="adj" fmla="val 6383"/>
            </a:avLst>
          </a:prstGeom>
          <a:solidFill xmlns:a="http://schemas.openxmlformats.org/drawingml/2006/main">
            <a:srgbClr val="F3F4F6"/>
          </a:solidFill>
          <a:ln xmlns:a="http://schemas.openxmlformats.org/drawingml/2006/main" w="9525">
            <a:solidFill>
              <a:srgbClr val="F3F4F6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4D8D68-C628-4341-B3A3-160E1091F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2435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计划交付物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6B8F0E-8EB5-4B65-82CA-CA18811A9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67250"/>
            <a:ext cx="257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5 / 6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E3F904-C5C4-484B-8054-C195861DA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57800"/>
            <a:ext cx="485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术语表复核待完成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1A145A-5CCC-49C5-AECF-3E84FE27F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095750"/>
            <a:ext cx="5534025" cy="1790700"/>
          </a:xfrm>
          <a:prstGeom xmlns:a="http://schemas.openxmlformats.org/drawingml/2006/main" prst="roundRect">
            <a:avLst>
              <a:gd name="adj" fmla="val 6383"/>
            </a:avLst>
          </a:prstGeom>
          <a:solidFill xmlns:a="http://schemas.openxmlformats.org/drawingml/2006/main">
            <a:srgbClr val="F3F4F6"/>
          </a:solidFill>
          <a:ln xmlns:a="http://schemas.openxmlformats.org/drawingml/2006/main" w="9525">
            <a:solidFill>
              <a:srgbClr val="F3F4F6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EBAC00-A8DA-4FA3-83D5-4B9495199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432435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工程数据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5204FA-5DD3-45CB-9E41-BCEA996FD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4667250"/>
            <a:ext cx="257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30 行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38F550-7E38-4F7F-AAF2-ADD5BE125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5257800"/>
            <a:ext cx="485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29 个唯一 run_id；1 重复、1 缺失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91EB34-D485-4FA5-B5E0-740B8CFED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9525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全部内容均为虚构练习数据</a:t>
            </a:r>
          </a:p>
        </p:txBody>
      </p:sp>
    </p:spTree>
    <p:extLst>
      <p:ext uri="{BB962C8B-B14F-4D97-AF65-F5344CB8AC3E}">
        <p14:creationId xmlns:p14="http://schemas.microsoft.com/office/powerpoint/2010/main" val="195093297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340806-7348-425D-ADF4-3744234AD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0480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WORKFLOW · 03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CAF9E2-EF20-4509-B279-28229F5C7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8650"/>
            <a:ext cx="10763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事实只走一条链路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5947C6-9BF7-45CE-9BC0-BCC343BA5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200150"/>
            <a:ext cx="1047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原始输入只读；核实文档定稿后，PPTX 与 HTML 只做表达转换。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7DD7C2-8AB7-49CF-969C-783F7130C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190750"/>
            <a:ext cx="3486150" cy="2781300"/>
          </a:xfrm>
          <a:prstGeom xmlns:a="http://schemas.openxmlformats.org/drawingml/2006/main" prst="roundRect">
            <a:avLst>
              <a:gd name="adj" fmla="val 4110"/>
            </a:avLst>
          </a:prstGeom>
          <a:solidFill xmlns:a="http://schemas.openxmlformats.org/drawingml/2006/main">
            <a:srgbClr val="F3F4F6"/>
          </a:solidFill>
          <a:ln xmlns:a="http://schemas.openxmlformats.org/drawingml/2006/main" w="9525">
            <a:solidFill>
              <a:srgbClr val="F3F4F6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447D93-AEBC-454A-9781-F2D7CE9D6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38400"/>
            <a:ext cx="685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FEECE8-A89A-4504-A126-7DD198780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48000"/>
            <a:ext cx="285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盘点输入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B2141A-9DF0-4BB1-8AE8-A8D895DC1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57600"/>
            <a:ext cx="28575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3 份日常材料 + CSV + 日志</a:t>
            </a:r>
          </a:p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冲突先标记，不自行决定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2AE3F8-E7E0-4202-9713-5E956C7B1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276600"/>
            <a:ext cx="381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339133-384E-4645-B5F4-F19F075BD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2190750"/>
            <a:ext cx="3486150" cy="2781300"/>
          </a:xfrm>
          <a:prstGeom xmlns:a="http://schemas.openxmlformats.org/drawingml/2006/main" prst="roundRect">
            <a:avLst>
              <a:gd name="adj" fmla="val 4110"/>
            </a:avLst>
          </a:prstGeom>
          <a:solidFill xmlns:a="http://schemas.openxmlformats.org/drawingml/2006/main">
            <a:srgbClr val="EAF1FF"/>
          </a:solidFill>
          <a:ln xmlns:a="http://schemas.openxmlformats.org/drawingml/2006/main" w="9525">
            <a:solidFill>
              <a:srgbClr val="EAF1FF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205214-466F-4C34-8FD3-2E52DEC87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2475" y="2438400"/>
            <a:ext cx="685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41E254-553F-4AB7-AD6F-547A2CE81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2475" y="3048000"/>
            <a:ext cx="285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核实文档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1F69D9-2619-44CA-83F4-673B06134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2475" y="3657600"/>
            <a:ext cx="28575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数字、日期、候选逐项对账</a:t>
            </a:r>
          </a:p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成为唯一事实源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B883DE-B34D-4C73-A53E-E38CAFA73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0975" y="3276600"/>
            <a:ext cx="381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6C0080-5183-43FD-A457-ED213349B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190750"/>
            <a:ext cx="3486150" cy="2781300"/>
          </a:xfrm>
          <a:prstGeom xmlns:a="http://schemas.openxmlformats.org/drawingml/2006/main" prst="roundRect">
            <a:avLst>
              <a:gd name="adj" fmla="val 4110"/>
            </a:avLst>
          </a:prstGeom>
          <a:solidFill xmlns:a="http://schemas.openxmlformats.org/drawingml/2006/main">
            <a:srgbClr val="E8F6F0"/>
          </a:solidFill>
          <a:ln xmlns:a="http://schemas.openxmlformats.org/drawingml/2006/main" w="9525">
            <a:solidFill>
              <a:srgbClr val="E8F6F0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2B9019-FB2A-4AED-BD1C-C8EE99620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438400"/>
            <a:ext cx="685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A81797-E924-4366-92BB-8F7927CC7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048000"/>
            <a:ext cx="285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派生表达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868532-96E7-42D7-8449-EF3525440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657600"/>
            <a:ext cx="28575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可编辑 PPTX + 离线 HTML</a:t>
            </a:r>
          </a:p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不补写、不改口径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24E53F-26AA-4144-862D-2A10AD581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286375"/>
            <a:ext cx="11239500" cy="704850"/>
          </a:xfrm>
          <a:prstGeom xmlns:a="http://schemas.openxmlformats.org/drawingml/2006/main" prst="roundRect">
            <a:avLst>
              <a:gd name="adj" fmla="val 16216"/>
            </a:avLst>
          </a:prstGeom>
          <a:solidFill xmlns:a="http://schemas.openxmlformats.org/drawingml/2006/main">
            <a:srgbClr val="FFF2D9"/>
          </a:solidFill>
          <a:ln xmlns:a="http://schemas.openxmlformats.org/drawingml/2006/main" w="9525">
            <a:solidFill>
              <a:srgbClr val="FFF2D9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9DC529-8CA9-4F43-AD07-E85D838B2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476875"/>
            <a:ext cx="107156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B65C0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65C00"/>
                </a:solidFill>
                <a:latin typeface="Arial"/>
                <a:ea typeface="Arial"/>
                <a:cs typeface="Arial"/>
              </a:rPr>
              <a:t>关键纪律：原始材料保留不动；候选不等于故障；输出数字必须可追溯。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ECFE52-ECB4-45FD-A73B-9D423AA56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9525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全部内容均为虚构练习数据</a:t>
            </a:r>
          </a:p>
        </p:txBody>
      </p:sp>
    </p:spTree>
    <p:extLst>
      <p:ext uri="{BB962C8B-B14F-4D97-AF65-F5344CB8AC3E}">
        <p14:creationId xmlns:p14="http://schemas.microsoft.com/office/powerpoint/2010/main" val="42008345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997D1F-F143-4D87-997F-F3D91C438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0480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DATA QUALITY · 04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5A5D7D-DD7E-47CE-A7D3-D5E6C270F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8650"/>
            <a:ext cx="10763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先处理数据质量，再谈异常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37DD59-10CC-49F1-A838-6DCEE2741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200150"/>
            <a:ext cx="1047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30 行输入包含 1 个精确重复和1 个power_mw 缺失；清理只能在副本中进行。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E044A3-6BE1-45BE-AE87-CFFE57446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924050"/>
            <a:ext cx="4953000" cy="12001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2D9"/>
          </a:solidFill>
          <a:ln xmlns:a="http://schemas.openxmlformats.org/drawingml/2006/main" w="9525">
            <a:solidFill>
              <a:srgbClr val="FFF2D9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1AD89D-9B25-4180-8BD0-5F55A9D9E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33600"/>
            <a:ext cx="142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B65C0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65C00"/>
                </a:solidFill>
                <a:latin typeface="Arial"/>
                <a:ea typeface="Arial"/>
                <a:cs typeface="Arial"/>
              </a:rPr>
              <a:t>SIM-019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D230C5-034B-43A4-87C4-F126A3747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213360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精确重复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D0891A-07D8-4BE7-B259-2A6EC5A5E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52700"/>
            <a:ext cx="428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同一行出现两次；原始 CSV 保留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969BE1-3CD0-4A36-B636-AE836DD4E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352800"/>
            <a:ext cx="4953000" cy="12001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EECEB"/>
          </a:solidFill>
          <a:ln xmlns:a="http://schemas.openxmlformats.org/drawingml/2006/main" w="9525">
            <a:solidFill>
              <a:srgbClr val="FEECEB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BC9464-6CDA-47F0-A92F-15D67ADFA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62350"/>
            <a:ext cx="142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B4231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42318"/>
                </a:solidFill>
                <a:latin typeface="Arial"/>
                <a:ea typeface="Arial"/>
                <a:cs typeface="Arial"/>
              </a:rPr>
              <a:t>SIM-012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25CF8C-790C-4327-8EC3-A7798E635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356235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power_mw 缺失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93719B-AAF5-4E87-B415-A3E5496F8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81450"/>
            <a:ext cx="428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不猜测、不填零；交给领域人员决定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1B21B0-FFE7-4F6C-8670-AC75F41F0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924050"/>
            <a:ext cx="5829300" cy="2324100"/>
          </a:xfrm>
          <a:prstGeom xmlns:a="http://schemas.openxmlformats.org/drawingml/2006/main" prst="roundRect">
            <a:avLst>
              <a:gd name="adj" fmla="val 4918"/>
            </a:avLst>
          </a:prstGeom>
          <a:solidFill xmlns:a="http://schemas.openxmlformats.org/drawingml/2006/main">
            <a:srgbClr val="F3F4F6"/>
          </a:solidFill>
          <a:ln xmlns:a="http://schemas.openxmlformats.org/drawingml/2006/main" w="9525">
            <a:solidFill>
              <a:srgbClr val="F3F4F6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321CBA-DC7B-4254-91CF-69AD43BB5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17170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工程阈值候选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A67976-826F-4354-BCF0-E687B377E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51054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01828"/>
                </a:solidFill>
                <a:latin typeface="Arial"/>
                <a:ea typeface="Arial"/>
                <a:cs typeface="Arial"/>
              </a:rPr>
              <a:t>SIM-008  延迟 8.9 ns，高于 8.0 ns · WARN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00" b="0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01828"/>
                </a:solidFill>
                <a:latin typeface="Arial"/>
                <a:ea typeface="Arial"/>
                <a:cs typeface="Arial"/>
              </a:rPr>
              <a:t>SIM-017  错误计数 3，且延迟 8.2 ns · ERROR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00" b="0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01828"/>
                </a:solidFill>
                <a:latin typeface="Arial"/>
                <a:ea typeface="Arial"/>
                <a:cs typeface="Arial"/>
              </a:rPr>
              <a:t>SIM-022  功耗 54.7 mW，高于 50.0 mW · WARN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5BD2C6-6853-4920-9ABE-AAD3DA179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381500"/>
            <a:ext cx="5829300" cy="1657350"/>
          </a:xfrm>
          <a:prstGeom xmlns:a="http://schemas.openxmlformats.org/drawingml/2006/main" prst="roundRect">
            <a:avLst>
              <a:gd name="adj" fmla="val 6897"/>
            </a:avLst>
          </a:prstGeom>
          <a:solidFill xmlns:a="http://schemas.openxmlformats.org/drawingml/2006/main">
            <a:srgbClr val="EAF1FF"/>
          </a:solidFill>
          <a:ln xmlns:a="http://schemas.openxmlformats.org/drawingml/2006/main" w="9525">
            <a:solidFill>
              <a:srgbClr val="EAF1FF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FC9F52-A9CE-4984-9D01-0E10872E8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5529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统计型候选 · 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3F97E9-49B0-4967-8D64-878154B10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914900"/>
            <a:ext cx="24574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3333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SIM-016 · FF</a:t>
            </a:r>
          </a:p>
          <a:p xmlns:a="http://schemas.openxmlformats.org/drawingml/2006/main">
            <a:pPr algn="l">
              <a:defRPr sz="180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延 1.573 / 功 1.551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4ACD9D-79A9-4868-B113-96878CBE4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4914900"/>
            <a:ext cx="24574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3333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SIM-021 · TT</a:t>
            </a:r>
          </a:p>
          <a:p xmlns:a="http://schemas.openxmlformats.org/drawingml/2006/main">
            <a:pPr algn="l">
              <a:defRPr sz="180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功 1.749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A9D744-B709-4A21-AC2C-D20EB49C7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5429250"/>
            <a:ext cx="24574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3333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SIM-026 · TT</a:t>
            </a:r>
          </a:p>
          <a:p xmlns:a="http://schemas.openxmlformats.org/drawingml/2006/main">
            <a:pPr algn="l">
              <a:defRPr sz="180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延 1.653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D4ADB5-1930-4A8E-9086-2764BA24B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5429250"/>
            <a:ext cx="24574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3333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SIM-028 · SS</a:t>
            </a:r>
          </a:p>
          <a:p xmlns:a="http://schemas.openxmlformats.org/drawingml/2006/main">
            <a:pPr algn="l">
              <a:defRPr sz="180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功 1.745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9AD1D8-D85E-41FE-9DBF-55F92D705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9525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全部内容均为虚构练习数据</a:t>
            </a:r>
          </a:p>
        </p:txBody>
      </p:sp>
    </p:spTree>
    <p:extLst>
      <p:ext uri="{BB962C8B-B14F-4D97-AF65-F5344CB8AC3E}">
        <p14:creationId xmlns:p14="http://schemas.microsoft.com/office/powerpoint/2010/main" val="198736261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C9EB973C-F1CD-418F-9C6C-BED2A21DA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0480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ENGINEERING VIEW · 05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C51999-8816-4019-AF36-ECF13364F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8650"/>
            <a:ext cx="10763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延迟 Dumbbell Plot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B7116E-E806-4C18-BEE5-6E4FD0BE3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200150"/>
            <a:ext cx="1047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圆点是实测值，菱形是 8 ns 工程阈值；连线只显示距离。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EFBB5F-8858-4EE3-B678-35DFDBE90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752600"/>
            <a:ext cx="7620000" cy="3943350"/>
          </a:xfrm>
          <a:prstGeom xmlns:a="http://schemas.openxmlformats.org/drawingml/2006/main" prst="roundRect">
            <a:avLst>
              <a:gd name="adj" fmla="val 2899"/>
            </a:avLst>
          </a:prstGeom>
          <a:solidFill xmlns:a="http://schemas.openxmlformats.org/drawingml/2006/main">
            <a:srgbClr val="F3F4F6"/>
          </a:solidFill>
          <a:ln xmlns:a="http://schemas.openxmlformats.org/drawingml/2006/main" w="9525">
            <a:solidFill>
              <a:srgbClr val="F3F4F6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95A4FD-92A5-4FCF-B4CD-9146F25EE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305050"/>
            <a:ext cx="9525" cy="2933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0D5DD"/>
          </a:solidFill>
          <a:ln xmlns:a="http://schemas.openxmlformats.org/drawingml/2006/main" w="9525">
            <a:solidFill>
              <a:srgbClr val="D0D5DD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4C17C1-8914-410D-A948-BBB00BB0F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276850"/>
            <a:ext cx="419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EAAC76-AF5E-4692-83E5-373C7C14A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2305050"/>
            <a:ext cx="9525" cy="2933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0D5DD"/>
          </a:solidFill>
          <a:ln xmlns:a="http://schemas.openxmlformats.org/drawingml/2006/main" w="9525">
            <a:solidFill>
              <a:srgbClr val="D0D5D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D4D614-DAC8-4034-BF98-8FDECFD76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5276850"/>
            <a:ext cx="419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0E7065-7959-4BC8-A265-100780C65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2305050"/>
            <a:ext cx="9525" cy="2933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0D5DD"/>
          </a:solidFill>
          <a:ln xmlns:a="http://schemas.openxmlformats.org/drawingml/2006/main" w="9525">
            <a:solidFill>
              <a:srgbClr val="D0D5DD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657CA9-DBC6-43EE-8989-2AE3989C7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5276850"/>
            <a:ext cx="419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E5DF06-EFFC-4637-B39A-687E0B307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5486400"/>
            <a:ext cx="152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latency_ns（ns）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162277-42DF-49C9-9A82-E96F826E5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49555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SIM-008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F838FD-ED7F-4C87-A5A1-B5EAA6A6A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09850"/>
            <a:ext cx="522922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5C00"/>
          </a:solidFill>
          <a:ln xmlns:a="http://schemas.openxmlformats.org/drawingml/2006/main" w="9525">
            <a:solidFill>
              <a:srgbClr val="B65C0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9C4D8E-9421-49C1-AC37-C9C5C70FB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543175"/>
            <a:ext cx="171450" cy="171450"/>
          </a:xfrm>
          <a:prstGeom xmlns:a="http://schemas.openxmlformats.org/drawingml/2006/main" prst="diamond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66708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2C5BD4-8C41-416D-AE8D-96D63C437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4673" y="253365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42318"/>
          </a:solidFill>
          <a:ln xmlns:a="http://schemas.openxmlformats.org/drawingml/2006/main" w="9525">
            <a:solidFill>
              <a:srgbClr val="B42318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67700D-1235-4366-BA0C-10E623F1E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7023" y="222885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B4231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42318"/>
                </a:solidFill>
                <a:latin typeface="Arial"/>
                <a:ea typeface="Arial"/>
                <a:cs typeface="Arial"/>
              </a:rPr>
              <a:t>8.9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1DC14C-B764-4DE6-98CE-0247761FC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76225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D70FB9-6467-4B8B-BC21-7B4119F0D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9725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SIM-017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03F13A-DA60-4707-B04D-93DF997F8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511550"/>
            <a:ext cx="11620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5C00"/>
          </a:solidFill>
          <a:ln xmlns:a="http://schemas.openxmlformats.org/drawingml/2006/main" w="9525">
            <a:solidFill>
              <a:srgbClr val="B65C0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5AE571-74A8-47A8-83CB-EB11C4DA0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3444875"/>
            <a:ext cx="171450" cy="171450"/>
          </a:xfrm>
          <a:prstGeom xmlns:a="http://schemas.openxmlformats.org/drawingml/2006/main" prst="diamond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667085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EF4389-ED85-4990-B6F4-459481A46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7955" y="343535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42318"/>
          </a:solidFill>
          <a:ln xmlns:a="http://schemas.openxmlformats.org/drawingml/2006/main" w="9525">
            <a:solidFill>
              <a:srgbClr val="B42318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CED1958-1274-4CEA-9807-B3E996023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0305" y="313055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B4231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42318"/>
                </a:solidFill>
                <a:latin typeface="Arial"/>
                <a:ea typeface="Arial"/>
                <a:cs typeface="Arial"/>
              </a:rPr>
              <a:t>8.2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7C505EF-F08D-4B23-AFFE-1C1C6CF5E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66395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C38DD32-F883-498D-BACB-E6FF3CB2C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29895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SIM-026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D4775EC-B362-4978-9299-F95EAEC9D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7949" y="4413250"/>
            <a:ext cx="38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0D5DD"/>
          </a:solidFill>
          <a:ln xmlns:a="http://schemas.openxmlformats.org/drawingml/2006/main" w="9525">
            <a:solidFill>
              <a:srgbClr val="D0D5DD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FA0AE6B-AAD8-48E8-834C-E4892D434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4346575"/>
            <a:ext cx="171450" cy="171450"/>
          </a:xfrm>
          <a:prstGeom xmlns:a="http://schemas.openxmlformats.org/drawingml/2006/main" prst="diamond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667085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DD68E5D-14DF-480D-85FE-993025FE4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2699" y="433705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9525">
            <a:solidFill>
              <a:srgbClr val="2563EB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058594C-E275-4C11-8381-EF0864893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5049" y="403225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7.95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86FD176-D727-49A7-945E-35FD3EA1A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56565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7D409B1-5E55-4BB9-9C84-4F8A98260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9525">
            <a:solidFill>
              <a:srgbClr val="2563EB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0FCB688-4AFD-482D-B15B-DA3AE759A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3875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实测值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D4978B4-DA6B-4EC9-946F-385A3EC17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5314950"/>
            <a:ext cx="133350" cy="133350"/>
          </a:xfrm>
          <a:prstGeom xmlns:a="http://schemas.openxmlformats.org/drawingml/2006/main" prst="diamond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667085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9F0C4D3-B378-48E1-870B-C5D049628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523875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工程阈值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541B8F2-5B40-4498-B11F-6A3327C18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0193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B4231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42318"/>
                </a:solidFill>
                <a:latin typeface="Arial"/>
                <a:ea typeface="Arial"/>
                <a:cs typeface="Arial"/>
              </a:rPr>
              <a:t>SIM-008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ABE5EA8-6BD2-499E-82FE-DE2EF5F8F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381250"/>
            <a:ext cx="2762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8.9 ns · WARN</a:t>
            </a:r>
          </a:p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高于工程阈值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90DB464-7BD9-4825-A97F-88974CB32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2385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B4231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42318"/>
                </a:solidFill>
                <a:latin typeface="Arial"/>
                <a:ea typeface="Arial"/>
                <a:cs typeface="Arial"/>
              </a:rPr>
              <a:t>SIM-017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30D3FC5-5442-4669-8F9E-0F19396F1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600450"/>
            <a:ext cx="2762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8.2 ns · ERROR</a:t>
            </a:r>
          </a:p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高于工程阈值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4B348D8-821D-468F-9734-BC419D66B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44577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SIM-026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4073F16-CF1F-45C9-BBC9-0DAD479AC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4819650"/>
            <a:ext cx="2762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7.95 ns · 未超线</a:t>
            </a:r>
          </a:p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TT 组延迟 z≈1.653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C729349E-516F-4D45-A89C-C4D9418A8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5638800"/>
            <a:ext cx="276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B65C0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65C00"/>
                </a:solidFill>
                <a:latin typeface="Arial"/>
                <a:ea typeface="Arial"/>
                <a:cs typeface="Arial"/>
              </a:rPr>
              <a:t>候选，不等于故障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FE1CFDB-D880-448C-A0B9-C8AA1461F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9525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全部内容均为虚构练习数据</a:t>
            </a:r>
          </a:p>
        </p:txBody>
      </p:sp>
    </p:spTree>
    <p:extLst>
      <p:ext uri="{BB962C8B-B14F-4D97-AF65-F5344CB8AC3E}">
        <p14:creationId xmlns:p14="http://schemas.microsoft.com/office/powerpoint/2010/main" val="181470310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A1BA6189-F14F-4CC6-9520-A087D1C6C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0480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ENGINEERING VIEW · 06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C0AA44-B3AE-4B89-B800-D3D7DCCD1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8650"/>
            <a:ext cx="10763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功耗 Dumbbell Plot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CC59A2-0613-454D-94F3-10464EE7B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200150"/>
            <a:ext cx="1047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圆点是实测值，菱形是 50 mW 工程阈值；SIM-012 缺失值不进入比较。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BE5208-8F3D-46EB-8DD3-F9EAB6DCC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752600"/>
            <a:ext cx="7620000" cy="3943350"/>
          </a:xfrm>
          <a:prstGeom xmlns:a="http://schemas.openxmlformats.org/drawingml/2006/main" prst="roundRect">
            <a:avLst>
              <a:gd name="adj" fmla="val 2899"/>
            </a:avLst>
          </a:prstGeom>
          <a:solidFill xmlns:a="http://schemas.openxmlformats.org/drawingml/2006/main">
            <a:srgbClr val="F3F4F6"/>
          </a:solidFill>
          <a:ln xmlns:a="http://schemas.openxmlformats.org/drawingml/2006/main" w="9525">
            <a:solidFill>
              <a:srgbClr val="F3F4F6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CB0225-357A-4473-A1F3-F4C1F7379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305050"/>
            <a:ext cx="9525" cy="2933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0D5DD"/>
          </a:solidFill>
          <a:ln xmlns:a="http://schemas.openxmlformats.org/drawingml/2006/main" w="9525">
            <a:solidFill>
              <a:srgbClr val="D0D5DD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2CB3E9-65C5-4C25-A561-CC1C64D5C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276850"/>
            <a:ext cx="419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DA485F-EBAA-403F-BB42-3ED5EAC8A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2305050"/>
            <a:ext cx="9525" cy="2933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0D5DD"/>
          </a:solidFill>
          <a:ln xmlns:a="http://schemas.openxmlformats.org/drawingml/2006/main" w="9525">
            <a:solidFill>
              <a:srgbClr val="D0D5DD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265A72-F8B9-49EC-A050-DE3BEADBC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5276850"/>
            <a:ext cx="419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30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CE61A7-0E1A-4AA2-83DA-5F366E405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2305050"/>
            <a:ext cx="9525" cy="2933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0D5DD"/>
          </a:solidFill>
          <a:ln xmlns:a="http://schemas.openxmlformats.org/drawingml/2006/main" w="9525">
            <a:solidFill>
              <a:srgbClr val="D0D5DD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0A8666-18CD-47AF-8D6B-5ECF37997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5276850"/>
            <a:ext cx="419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60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14BDAB-2B4D-4942-BA9C-388CDDA74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5486400"/>
            <a:ext cx="152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power_mw（mW）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85DFA1-22D4-4542-A077-8C39091F8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49555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SIM-016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C5AC85-D319-4556-B81F-803E77ACB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1308" y="2609850"/>
            <a:ext cx="38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0D5DD"/>
          </a:solidFill>
          <a:ln xmlns:a="http://schemas.openxmlformats.org/drawingml/2006/main" w="9525">
            <a:solidFill>
              <a:srgbClr val="D0D5DD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EF8DF9-924E-4F50-A2CF-1459AE814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950" y="2543175"/>
            <a:ext cx="171450" cy="171450"/>
          </a:xfrm>
          <a:prstGeom xmlns:a="http://schemas.openxmlformats.org/drawingml/2006/main" prst="diamond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66708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E26549-F3B5-48EF-AB25-B4BFEA856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6058" y="253365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9525">
            <a:solidFill>
              <a:srgbClr val="2563EB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C15734-6591-4EAB-B836-B448456D8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8408" y="222885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49.8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5CDAD6-DCBA-4FA9-A53D-D7AEFD153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3975" y="276225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50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B00A45-76BA-45B5-B4AE-946844B02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9725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SIM-022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667826-BC5F-4BBB-B156-93B96FE68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0675" y="3511550"/>
            <a:ext cx="455136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5C00"/>
          </a:solidFill>
          <a:ln xmlns:a="http://schemas.openxmlformats.org/drawingml/2006/main" w="9525">
            <a:solidFill>
              <a:srgbClr val="B65C0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11D0CC-6446-48C9-B8D1-335A7066D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950" y="3444875"/>
            <a:ext cx="171450" cy="171450"/>
          </a:xfrm>
          <a:prstGeom xmlns:a="http://schemas.openxmlformats.org/drawingml/2006/main" prst="diamond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667085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DC3B21-A0F9-49B2-8BCC-35962FB85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0561" y="343535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42318"/>
          </a:solidFill>
          <a:ln xmlns:a="http://schemas.openxmlformats.org/drawingml/2006/main" w="9525">
            <a:solidFill>
              <a:srgbClr val="B42318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DCA208-8602-4C10-97A7-C481A8BE3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2911" y="313055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B4231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42318"/>
                </a:solidFill>
                <a:latin typeface="Arial"/>
                <a:ea typeface="Arial"/>
                <a:cs typeface="Arial"/>
              </a:rPr>
              <a:t>54.7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DB8016D-EB7E-4C46-B281-1B4E08E58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3975" y="366395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50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B667D9A-2C1C-43CA-BA79-045845B18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29895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SIM-028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D4D0417-CB89-4B7B-AB6C-BBE5E2E3A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7120" y="4413250"/>
            <a:ext cx="50355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0D5DD"/>
          </a:solidFill>
          <a:ln xmlns:a="http://schemas.openxmlformats.org/drawingml/2006/main" w="9525">
            <a:solidFill>
              <a:srgbClr val="D0D5DD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B768C44-AC18-4FE4-8527-A612B1DD9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4950" y="4346575"/>
            <a:ext cx="171450" cy="171450"/>
          </a:xfrm>
          <a:prstGeom xmlns:a="http://schemas.openxmlformats.org/drawingml/2006/main" prst="diamond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667085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348FA81-7B4A-4ABF-8660-B852A472C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1870" y="433705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9525">
            <a:solidFill>
              <a:srgbClr val="2563EB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E14A0CB-F764-4157-836F-C0DB2FDCC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4220" y="4032250"/>
            <a:ext cx="68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44.8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A97E2E0-4557-4A36-97E7-A78970067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3975" y="456565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50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921CD58-7DD1-44B8-B698-2AB0D9C66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9525">
            <a:solidFill>
              <a:srgbClr val="2563EB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C40CA02-7D4B-42DF-97B7-AF17E8AB8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3875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实测值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285EDDB-F97C-4A6B-B1AE-118062673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5314950"/>
            <a:ext cx="133350" cy="133350"/>
          </a:xfrm>
          <a:prstGeom xmlns:a="http://schemas.openxmlformats.org/drawingml/2006/main" prst="diamond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667085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ED9C9E3-93FA-42EE-B02B-10AD5281E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523875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工程阈值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0965A35-5DBB-4DE9-88BD-359987753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0193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SIM-016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7E3F530-D3F4-441A-8A6C-21ACB9929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381250"/>
            <a:ext cx="2762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49.8 mW · 未超线</a:t>
            </a:r>
          </a:p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FF 组功耗 z≈1.551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C04D87D-E583-402F-BE38-5E5D64A71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2385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B4231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42318"/>
                </a:solidFill>
                <a:latin typeface="Arial"/>
                <a:ea typeface="Arial"/>
                <a:cs typeface="Arial"/>
              </a:rPr>
              <a:t>SIM-022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07CAB37-6145-4E2B-A60F-1A9F293C5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600450"/>
            <a:ext cx="2762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54.7 mW · WARN</a:t>
            </a:r>
          </a:p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高于工程阈值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7E98194-6858-4D4D-BCCA-0B9780473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44577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SIM-028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7960804-541E-492C-A8F3-1A763E5D1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4819650"/>
            <a:ext cx="2762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44.8 mW · 未超线</a:t>
            </a:r>
          </a:p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SS 组功耗 z≈1.745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5FFE0A9E-76B9-47EC-948C-4FB4A2D30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5638800"/>
            <a:ext cx="276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B65C0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65C00"/>
                </a:solidFill>
                <a:latin typeface="Arial"/>
                <a:ea typeface="Arial"/>
                <a:cs typeface="Arial"/>
              </a:rPr>
              <a:t>候选，不等于故障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0B9AA6D0-158B-4AFA-B9DF-F47800AFB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9525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全部内容均为虚构练习数据</a:t>
            </a:r>
          </a:p>
        </p:txBody>
      </p:sp>
    </p:spTree>
    <p:extLst>
      <p:ext uri="{BB962C8B-B14F-4D97-AF65-F5344CB8AC3E}">
        <p14:creationId xmlns:p14="http://schemas.microsoft.com/office/powerpoint/2010/main" val="83315311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8F7DB7-2D05-4525-B7D5-4D97351AB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0480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NEXT ACTIONS · 07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9F2C69-E59B-4778-A1CE-C5B3312EE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28650"/>
            <a:ext cx="10763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下一轮只做三件事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3B2A8B-4FED-4393-A28C-32BEAB521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200150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完成责任角色、术语表与手机阅读检查；所有结论继续留在人工复核边界内。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0FEEB5-6735-4FA0-B795-2B15327CC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76450"/>
            <a:ext cx="666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B0CFD5-BC54-43E1-A82A-64D2E16A3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000250"/>
            <a:ext cx="5810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两份材料缺少责任角色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B588B9-A552-46B1-83D1-9391D0338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419350"/>
            <a:ext cx="209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进行中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44CAF3-ECC0-467D-81D2-EE0BF0E6C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076450"/>
            <a:ext cx="245745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3F4F6"/>
          </a:solidFill>
          <a:ln xmlns:a="http://schemas.openxmlformats.org/drawingml/2006/main" w="9525">
            <a:solidFill>
              <a:srgbClr val="F3F4F6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220B4D-81C2-4D7D-8651-1994E056F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190750"/>
            <a:ext cx="1885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2026-08-18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CDF8EE-33F7-47D3-A4AA-8C8727B4D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200400"/>
            <a:ext cx="666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BCA2F9-A2ED-4A7B-BE8A-FB6F7DB85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124200"/>
            <a:ext cx="5810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术语表尚未完成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D9744A-C234-4DC0-BD37-252CCA3E8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543300"/>
            <a:ext cx="209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待处理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E87AD7-194B-47CC-9B1F-97F8E0E21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200400"/>
            <a:ext cx="245745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3F4F6"/>
          </a:solidFill>
          <a:ln xmlns:a="http://schemas.openxmlformats.org/drawingml/2006/main" w="9525">
            <a:solidFill>
              <a:srgbClr val="F3F4F6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B2B935-6749-49FD-81C0-BBF576DE2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314700"/>
            <a:ext cx="1885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2026-08-19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470D88-D6CC-4A42-ACA2-848B8B702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324350"/>
            <a:ext cx="666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C6417A-CA1E-44B9-8492-65FC9F1A3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248150"/>
            <a:ext cx="5810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390 像素宽手机阅读检查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07CD0D-F67E-4365-BD00-1B4DFBC11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667250"/>
            <a:ext cx="209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待处理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31373E-533E-47A1-B7B5-1CABD89BD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324350"/>
            <a:ext cx="245745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3F4F6"/>
          </a:solidFill>
          <a:ln xmlns:a="http://schemas.openxmlformats.org/drawingml/2006/main" w="9525">
            <a:solidFill>
              <a:srgbClr val="F3F4F6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74D145-2235-4972-963B-83B904649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438650"/>
            <a:ext cx="1885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1828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01828"/>
                </a:solidFill>
                <a:latin typeface="Arial"/>
                <a:ea typeface="Arial"/>
                <a:cs typeface="Arial"/>
              </a:rPr>
              <a:t>2026-08-21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B08BE8-620C-4DF0-A07C-818CFDB22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467350"/>
            <a:ext cx="106299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 w="9525">
            <a:solidFill>
              <a:srgbClr val="2563EB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A285B9-E702-41CE-BBED-8EAB9DE3D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600700"/>
            <a:ext cx="1009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原始材料只读 · 文档为事实源 · 候选不等于故障 · 真实资料先看组织政策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490792-1DE5-4D24-80E5-3ABDF8D7B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419850"/>
            <a:ext cx="9525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结束 · 完全虚构的练习项目</a:t>
            </a:r>
          </a:p>
        </p:txBody>
      </p:sp>
    </p:spTree>
    <p:extLst>
      <p:ext uri="{BB962C8B-B14F-4D97-AF65-F5344CB8AC3E}">
        <p14:creationId xmlns:p14="http://schemas.microsoft.com/office/powerpoint/2010/main" val="445370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2026-08-17T21:01:17.6520000Z</dcterms:created>
  <dcterms:modified xsi:type="dcterms:W3CDTF">2026-08-17T21:01:17.6520000Z</dcterms:modified>
</coreProperties>
</file>